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440" r:id="rId4"/>
    <p:sldId id="314" r:id="rId5"/>
    <p:sldId id="317" r:id="rId6"/>
    <p:sldId id="404" r:id="rId7"/>
    <p:sldId id="319" r:id="rId8"/>
    <p:sldId id="445" r:id="rId9"/>
    <p:sldId id="446" r:id="rId10"/>
    <p:sldId id="396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43" r:id="rId19"/>
    <p:sldId id="417" r:id="rId20"/>
    <p:sldId id="418" r:id="rId21"/>
    <p:sldId id="421" r:id="rId22"/>
    <p:sldId id="424" r:id="rId23"/>
    <p:sldId id="422" r:id="rId24"/>
    <p:sldId id="423" r:id="rId25"/>
    <p:sldId id="425" r:id="rId26"/>
    <p:sldId id="426" r:id="rId27"/>
    <p:sldId id="427" r:id="rId28"/>
    <p:sldId id="318" r:id="rId29"/>
    <p:sldId id="370" r:id="rId30"/>
    <p:sldId id="420" r:id="rId31"/>
    <p:sldId id="407" r:id="rId32"/>
    <p:sldId id="408" r:id="rId33"/>
    <p:sldId id="438" r:id="rId34"/>
    <p:sldId id="428" r:id="rId35"/>
    <p:sldId id="343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32" r:id="rId44"/>
    <p:sldId id="334" r:id="rId45"/>
    <p:sldId id="378" r:id="rId46"/>
    <p:sldId id="382" r:id="rId47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70196" autoAdjust="0"/>
  </p:normalViewPr>
  <p:slideViewPr>
    <p:cSldViewPr snapToGrid="0" snapToObjects="1">
      <p:cViewPr>
        <p:scale>
          <a:sx n="100" d="100"/>
          <a:sy n="100" d="100"/>
        </p:scale>
        <p:origin x="1075" y="-9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0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8" Type="http://schemas.openxmlformats.org/officeDocument/2006/relationships/image" Target="NULL"/><Relationship Id="rId5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/>
              <a:t>5.0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A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A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78" y="5383033"/>
                <a:ext cx="67750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B</a:t>
                </a:r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05" y="5383033"/>
                <a:ext cx="678919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B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0" y="5397591"/>
                <a:ext cx="7084317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9,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D (You can also update </a:t>
                </a:r>
                <a:r>
                  <a:rPr lang="en-GB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prevNode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E.)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5" y="5137012"/>
                <a:ext cx="6815313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244033" y="5647044"/>
            <a:ext cx="680833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12,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37F7-3F76-34B7-F820-90F2852547C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/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Example 4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545D3C-F4E7-8199-F904-B9C8B4C094D2}"/>
              </a:ext>
            </a:extLst>
          </p:cNvPr>
          <p:cNvSpPr txBox="1"/>
          <p:nvPr/>
        </p:nvSpPr>
        <p:spPr>
          <a:xfrm>
            <a:off x="7131353" y="37841"/>
            <a:ext cx="1959639" cy="523220"/>
          </a:xfrm>
          <a:prstGeom prst="rect">
            <a:avLst/>
          </a:prstGeom>
          <a:solidFill>
            <a:srgbClr val="ED7D31"/>
          </a:solidFill>
          <a:ln w="38100" cap="flat" cmpd="sng" algn="ctr">
            <a:solidFill>
              <a:srgbClr val="ED7D31">
                <a:shade val="15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</a:t>
            </a:r>
            <a:endParaRPr kumimoji="0" lang="en-SE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given that there are no negative-weight cycles.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788642"/>
            <a:ext cx="8337914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the previous node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[w]=v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604750" y="6270652"/>
            <a:ext cx="2919135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shortest path from s to w goes through node u, with cost of 7.2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1992335" y="5778081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243367" y="3247159"/>
            <a:ext cx="3056911" cy="65534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relaxing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GB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shortest path from s to w is updated to go through node v, with cost of 4.4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12008" y="3076527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lang="en-GB" sz="1400" spc="-4" dirty="0" err="1">
                <a:latin typeface="DejaVu Sans Mono"/>
                <a:cs typeface="DejaVu Sans Mono"/>
              </a:rPr>
              <a:t>prevNode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lang="en-GB" sz="1400" spc="-4" dirty="0">
                <a:latin typeface="DejaVu Sans Mono"/>
                <a:cs typeface="DejaVu Sans Mono"/>
              </a:rPr>
              <a:t>v</a:t>
            </a:r>
            <a:r>
              <a:rPr sz="1400" spc="-4" dirty="0">
                <a:latin typeface="DejaVu Sans Mono"/>
                <a:cs typeface="DejaVu Sans Mono"/>
              </a:rPr>
              <a:t>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600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719198" y="5696675"/>
            <a:ext cx="4364415" cy="10772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3" name="object 67">
            <a:extLst>
              <a:ext uri="{FF2B5EF4-FFF2-40B4-BE49-F238E27FC236}">
                <a16:creationId xmlns:a16="http://schemas.microsoft.com/office/drawing/2014/main" id="{CD3DC351-1C16-14E0-9FDD-D0741FCDF89A}"/>
              </a:ext>
            </a:extLst>
          </p:cNvPr>
          <p:cNvSpPr txBox="1"/>
          <p:nvPr/>
        </p:nvSpPr>
        <p:spPr>
          <a:xfrm>
            <a:off x="2600576" y="5931411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lang="en-GB" sz="1400" spc="91" dirty="0">
                <a:latin typeface="Trebuchet MS"/>
                <a:cs typeface="Trebuchet MS"/>
              </a:rPr>
              <a:t>u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F0F9A07F-EC9B-852C-37B8-87BF47DB92BA}"/>
              </a:ext>
            </a:extLst>
          </p:cNvPr>
          <p:cNvSpPr/>
          <p:nvPr/>
        </p:nvSpPr>
        <p:spPr>
          <a:xfrm flipV="1">
            <a:off x="1912964" y="3955364"/>
            <a:ext cx="243098" cy="309805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  <a:headEnd type="arrow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prevNode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prevNode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its previous node on the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weights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weights, 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Visit the </a:t>
            </a:r>
            <a:r>
              <a:rPr lang="en-GB" dirty="0">
                <a:solidFill>
                  <a:srgbClr val="FF0000"/>
                </a:solidFill>
              </a:rPr>
              <a:t>unvisited node v </a:t>
            </a:r>
            <a:r>
              <a:rPr lang="en-GB" dirty="0"/>
              <a:t>with </a:t>
            </a:r>
            <a:r>
              <a:rPr lang="en-GB">
                <a:solidFill>
                  <a:srgbClr val="FF0000"/>
                </a:solidFill>
              </a:rPr>
              <a:t>the shortest </a:t>
            </a:r>
            <a:r>
              <a:rPr lang="en-GB" dirty="0">
                <a:solidFill>
                  <a:srgbClr val="FF0000"/>
                </a:solidFill>
              </a:rPr>
              <a:t>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>
                <a:solidFill>
                  <a:srgbClr val="FF0000"/>
                </a:solidFill>
              </a:rPr>
              <a:t>unvisited </a:t>
            </a:r>
            <a:r>
              <a:rPr lang="en-GB" dirty="0" err="1">
                <a:solidFill>
                  <a:srgbClr val="FF0000"/>
                </a:solidFill>
              </a:rPr>
              <a:t>neighbor</a:t>
            </a:r>
            <a:r>
              <a:rPr lang="en-GB" dirty="0">
                <a:solidFill>
                  <a:srgbClr val="FF0000"/>
                </a:solidFill>
              </a:rPr>
              <a:t> node w of node v</a:t>
            </a:r>
            <a:r>
              <a:rPr lang="en-GB" dirty="0"/>
              <a:t>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edge relaxation for edge v-w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</a:p>
          <a:p>
            <a:r>
              <a:rPr lang="en-GB" dirty="0"/>
              <a:t>(Note: Dijkstra’s algorithm works for both undirected and directed graphs. The only difference is the function for getting the </a:t>
            </a:r>
            <a:r>
              <a:rPr lang="en-GB" dirty="0" err="1"/>
              <a:t>neighbors</a:t>
            </a:r>
            <a:r>
              <a:rPr lang="en-GB" dirty="0"/>
              <a:t> of node v, which follows the edge arrow direction for directed graphs.)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709F-FF7F-468F-86BF-B9A1B50F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node S for undirected graph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91DE66-B281-49D8-85A2-203257D9A483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C436D-180E-4243-8B2A-1CD0C8C2108B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F30B3A7-013C-4AC3-BB04-6F26C80D9C09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88BDFD-61EB-44AB-A252-96A8BAED76A6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3EB21-7F96-4D03-8E5D-12A93F3AF584}"/>
              </a:ext>
            </a:extLst>
          </p:cNvPr>
          <p:cNvSpPr txBox="1"/>
          <p:nvPr/>
        </p:nvSpPr>
        <p:spPr>
          <a:xfrm>
            <a:off x="3999262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1B67A53-625C-4910-929C-FF446933BD8A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FD669AD3-08DD-4D50-97BA-B1F2CFECDB57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9D97-D474-4186-A633-ADBCC282DC78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9C689F82-50E0-4AE8-B8C2-AA57C57D6A8B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30" name="Group 4">
            <a:extLst>
              <a:ext uri="{FF2B5EF4-FFF2-40B4-BE49-F238E27FC236}">
                <a16:creationId xmlns:a16="http://schemas.microsoft.com/office/drawing/2014/main" id="{66A9BBF1-E56F-44E1-B349-BF414B5050DC}"/>
              </a:ext>
            </a:extLst>
          </p:cNvPr>
          <p:cNvGrpSpPr>
            <a:grpSpLocks/>
          </p:cNvGrpSpPr>
          <p:nvPr/>
        </p:nvGrpSpPr>
        <p:grpSpPr bwMode="auto">
          <a:xfrm>
            <a:off x="8704" y="3932041"/>
            <a:ext cx="533400" cy="533400"/>
            <a:chOff x="1824" y="2736"/>
            <a:chExt cx="336" cy="336"/>
          </a:xfrm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F0C92A47-7D3C-46E7-8B83-3E7B7306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20087CB9-C25C-4F37-852A-6B50D3934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B71EE6D1-0048-43B7-8803-46050FBCA554}"/>
              </a:ext>
            </a:extLst>
          </p:cNvPr>
          <p:cNvGrpSpPr>
            <a:grpSpLocks/>
          </p:cNvGrpSpPr>
          <p:nvPr/>
        </p:nvGrpSpPr>
        <p:grpSpPr bwMode="auto">
          <a:xfrm>
            <a:off x="1165772" y="3495948"/>
            <a:ext cx="533400" cy="533400"/>
            <a:chOff x="1824" y="2736"/>
            <a:chExt cx="336" cy="336"/>
          </a:xfrm>
        </p:grpSpPr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123BA9D5-0979-4E38-A262-532676CE2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0146D7D3-B350-4866-B8E6-9D50DDE3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5F2ED05F-ACEB-43CE-8625-920F35D516FF}"/>
              </a:ext>
            </a:extLst>
          </p:cNvPr>
          <p:cNvGrpSpPr>
            <a:grpSpLocks/>
          </p:cNvGrpSpPr>
          <p:nvPr/>
        </p:nvGrpSpPr>
        <p:grpSpPr bwMode="auto">
          <a:xfrm>
            <a:off x="1151704" y="4694041"/>
            <a:ext cx="533400" cy="533400"/>
            <a:chOff x="1824" y="2736"/>
            <a:chExt cx="336" cy="336"/>
          </a:xfrm>
        </p:grpSpPr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B4DDBF78-6DC4-40E9-93C4-2EEA903D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55DB6356-01BD-407D-83E7-77EC1BE93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39" name="Line 19">
            <a:extLst>
              <a:ext uri="{FF2B5EF4-FFF2-40B4-BE49-F238E27FC236}">
                <a16:creationId xmlns:a16="http://schemas.microsoft.com/office/drawing/2014/main" id="{0D1E76A4-DE99-45CB-8542-19184D05BE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104" y="3858325"/>
            <a:ext cx="685800" cy="2517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02D2CB3-8007-4DFA-B7D0-378D2230A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056" y="4389362"/>
            <a:ext cx="685800" cy="457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2B7ED10-8416-4DE6-9D56-C518A9EA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504" y="4008241"/>
            <a:ext cx="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26">
            <a:extLst>
              <a:ext uri="{FF2B5EF4-FFF2-40B4-BE49-F238E27FC236}">
                <a16:creationId xmlns:a16="http://schemas.microsoft.com/office/drawing/2014/main" id="{3DA08BCE-3B33-479C-AB7E-968B8EB3D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5" y="4479729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0A8D519-A553-44A9-9D5D-C35BB2DE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804" y="412916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4" name="Text Box 28">
            <a:extLst>
              <a:ext uri="{FF2B5EF4-FFF2-40B4-BE49-F238E27FC236}">
                <a16:creationId xmlns:a16="http://schemas.microsoft.com/office/drawing/2014/main" id="{D13AEC08-AAFB-42C0-AAC8-64387056E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39" y="368633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ACF452D-FC12-4C5C-A5EF-DE3C77CF9E5B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E15F3-F6AF-4D26-81C4-99FCCC935682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621E2ABA-F97A-4427-829B-F465DE7E3EB8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8CF408-5185-45BB-AEA6-C822513641D9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73C0E9-D9F7-477E-A844-487E9A3BAA80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C552F649-CBE1-4404-B215-585C88F7F51D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E50D2F-8F7F-4FCD-8671-95376F18E0AB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1828CC2-5B48-4C27-9FE2-AEA5D07BB410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032D331E-844B-40AE-9C3B-18BED307DEC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4012C6F4-03A0-4F73-8BF7-0256BCEF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4E5EED4-0DA2-4A0F-8C51-9E9CBE79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18DD0B5F-59CD-4846-9FD7-28534C2EE1F5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CC277830-2CED-438B-9A9B-21971672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7DE1C50B-27C8-4BB8-9C9A-E696100C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F0923AF-EF7F-4832-9F38-E9B2E69A2759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D355A455-6483-42BB-9D43-A8F1B8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A1FED9DF-1433-4E4F-A9C4-0A38BA99D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1E87E8E6-E95E-40D1-8007-987E011438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66649"/>
            <a:ext cx="685800" cy="25179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FF5D87FA-007B-49A6-AB11-94C7BA1B9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221" y="897565"/>
            <a:ext cx="613382" cy="507784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31CB08B6-12F0-4E0B-A84F-D927AFC905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BFF5923F-B75C-4118-ACC9-1774D7ED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48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61C5D7E5-AA0A-48AA-BD9E-2873433D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50444C7E-0593-409C-9916-9FEA3A356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60" y="194662"/>
            <a:ext cx="437444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E775F8-1388-4FDD-9F0C-220C52AD092E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E0E7E61E-F2AD-47D6-A765-1C2891F461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23F949-5359-65C4-4829-7DED05D6FB7A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4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46750-7909-E72D-37FE-74DCF2CE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E92-697A-4888-AA13-BBAE323D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77" y="274638"/>
            <a:ext cx="6194323" cy="1143000"/>
          </a:xfrm>
        </p:spPr>
        <p:txBody>
          <a:bodyPr>
            <a:normAutofit/>
          </a:bodyPr>
          <a:lstStyle/>
          <a:p>
            <a:r>
              <a:rPr lang="en-GB" sz="2400" dirty="0"/>
              <a:t>Toy Example: </a:t>
            </a:r>
            <a:r>
              <a:rPr lang="en-US" altLang="zh-CN" sz="2400" dirty="0"/>
              <a:t>find shortest path </a:t>
            </a:r>
            <a:r>
              <a:rPr lang="en-GB" sz="2400" dirty="0"/>
              <a:t>starting from source node S for directed graph</a:t>
            </a:r>
            <a:endParaRPr lang="en-S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DC8445C8-CD1A-8C4A-1128-521DE21516F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50A8CA28-E165-4870-AF58-6347FA3B1CB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134"/>
                  </p:ext>
                </p:extLst>
              </p:nvPr>
            </p:nvGraphicFramePr>
            <p:xfrm>
              <a:off x="252850" y="1760676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0BF3F8EB-6482-B1F7-F8B4-2D0318E452B9}"/>
              </a:ext>
            </a:extLst>
          </p:cNvPr>
          <p:cNvSpPr/>
          <p:nvPr/>
        </p:nvSpPr>
        <p:spPr>
          <a:xfrm>
            <a:off x="1701863" y="224383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C4424-A582-1C7E-2AB5-F7E04C23EE2F}"/>
              </a:ext>
            </a:extLst>
          </p:cNvPr>
          <p:cNvSpPr txBox="1"/>
          <p:nvPr/>
        </p:nvSpPr>
        <p:spPr>
          <a:xfrm>
            <a:off x="1689775" y="19417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6473E2FF-7E0C-12FA-43D1-3F424DACDA2B}"/>
              </a:ext>
            </a:extLst>
          </p:cNvPr>
          <p:cNvGraphicFramePr>
            <a:graphicFrameLocks/>
          </p:cNvGraphicFramePr>
          <p:nvPr/>
        </p:nvGraphicFramePr>
        <p:xfrm>
          <a:off x="2548787" y="1760676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7E08CFF2-E9DA-A5F1-5EDF-C2F45D079047}"/>
              </a:ext>
            </a:extLst>
          </p:cNvPr>
          <p:cNvSpPr/>
          <p:nvPr/>
        </p:nvSpPr>
        <p:spPr>
          <a:xfrm>
            <a:off x="4024975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42FC92-3961-AE3B-77DF-163DF311FC1A}"/>
              </a:ext>
            </a:extLst>
          </p:cNvPr>
          <p:cNvSpPr txBox="1"/>
          <p:nvPr/>
        </p:nvSpPr>
        <p:spPr>
          <a:xfrm>
            <a:off x="4092236" y="191182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</a:t>
            </a:r>
            <a:endParaRPr lang="en-SE" dirty="0"/>
          </a:p>
        </p:txBody>
      </p:sp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1595A4FD-3808-F5CC-486B-14F895674909}"/>
              </a:ext>
            </a:extLst>
          </p:cNvPr>
          <p:cNvGraphicFramePr>
            <a:graphicFrameLocks/>
          </p:cNvGraphicFramePr>
          <p:nvPr/>
        </p:nvGraphicFramePr>
        <p:xfrm>
          <a:off x="4970374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3975E6-BD20-379D-55E1-599BA0CB0CE1}"/>
              </a:ext>
            </a:extLst>
          </p:cNvPr>
          <p:cNvSpPr/>
          <p:nvPr/>
        </p:nvSpPr>
        <p:spPr>
          <a:xfrm>
            <a:off x="6508826" y="2213882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718DE-7A77-1BF9-E260-EDBA266CDE56}"/>
              </a:ext>
            </a:extLst>
          </p:cNvPr>
          <p:cNvSpPr txBox="1"/>
          <p:nvPr/>
        </p:nvSpPr>
        <p:spPr>
          <a:xfrm>
            <a:off x="6483113" y="1911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C0CB7135-F412-4E9F-34EF-249BC26AC139}"/>
              </a:ext>
            </a:extLst>
          </p:cNvPr>
          <p:cNvGraphicFramePr>
            <a:graphicFrameLocks/>
          </p:cNvGraphicFramePr>
          <p:nvPr/>
        </p:nvGraphicFramePr>
        <p:xfrm>
          <a:off x="7454225" y="1730720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C3B51AF2-57A6-5BED-90E7-792B6E51327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Content Placeholder 4">
                <a:extLst>
                  <a:ext uri="{FF2B5EF4-FFF2-40B4-BE49-F238E27FC236}">
                    <a16:creationId xmlns:a16="http://schemas.microsoft.com/office/drawing/2014/main" id="{41B519C0-1B9C-413E-8197-4951B0472F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4967214"/>
                  </p:ext>
                </p:extLst>
              </p:nvPr>
            </p:nvGraphicFramePr>
            <p:xfrm>
              <a:off x="104464" y="5260559"/>
              <a:ext cx="140867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209836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8"/>
                          <a:stretch>
                            <a:fillRect l="-100000" t="-309836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F1DC23-978F-D813-1939-82EBFCCE62D3}"/>
              </a:ext>
            </a:extLst>
          </p:cNvPr>
          <p:cNvSpPr/>
          <p:nvPr/>
        </p:nvSpPr>
        <p:spPr>
          <a:xfrm>
            <a:off x="1553477" y="5743721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1160A2-0E37-9FF0-C62C-A2093C478023}"/>
              </a:ext>
            </a:extLst>
          </p:cNvPr>
          <p:cNvSpPr txBox="1"/>
          <p:nvPr/>
        </p:nvSpPr>
        <p:spPr>
          <a:xfrm>
            <a:off x="1541389" y="544166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7EDBE61C-A9F4-D964-3AFF-A5F36DCB3039}"/>
              </a:ext>
            </a:extLst>
          </p:cNvPr>
          <p:cNvGraphicFramePr>
            <a:graphicFrameLocks/>
          </p:cNvGraphicFramePr>
          <p:nvPr/>
        </p:nvGraphicFramePr>
        <p:xfrm>
          <a:off x="2400401" y="5260559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61FBE2-C069-726D-631B-5B905A0ACD01}"/>
              </a:ext>
            </a:extLst>
          </p:cNvPr>
          <p:cNvSpPr/>
          <p:nvPr/>
        </p:nvSpPr>
        <p:spPr>
          <a:xfrm>
            <a:off x="3876589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C5ADE8-F573-189F-53D8-03D78777B59A}"/>
              </a:ext>
            </a:extLst>
          </p:cNvPr>
          <p:cNvSpPr txBox="1"/>
          <p:nvPr/>
        </p:nvSpPr>
        <p:spPr>
          <a:xfrm>
            <a:off x="3850876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D83A19-091B-3810-32FE-3A36B6728E59}"/>
              </a:ext>
            </a:extLst>
          </p:cNvPr>
          <p:cNvSpPr/>
          <p:nvPr/>
        </p:nvSpPr>
        <p:spPr>
          <a:xfrm>
            <a:off x="6360440" y="57137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B68C5E-B94B-2F80-4F7B-0B42E76F2B34}"/>
              </a:ext>
            </a:extLst>
          </p:cNvPr>
          <p:cNvSpPr txBox="1"/>
          <p:nvPr/>
        </p:nvSpPr>
        <p:spPr>
          <a:xfrm>
            <a:off x="6334727" y="5411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45896828-86B8-C7AE-EAD3-A59C3F652C4F}"/>
              </a:ext>
            </a:extLst>
          </p:cNvPr>
          <p:cNvGraphicFramePr>
            <a:graphicFrameLocks/>
          </p:cNvGraphicFramePr>
          <p:nvPr/>
        </p:nvGraphicFramePr>
        <p:xfrm>
          <a:off x="7305839" y="5230603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grpSp>
        <p:nvGrpSpPr>
          <p:cNvPr id="69" name="Group 4">
            <a:extLst>
              <a:ext uri="{FF2B5EF4-FFF2-40B4-BE49-F238E27FC236}">
                <a16:creationId xmlns:a16="http://schemas.microsoft.com/office/drawing/2014/main" id="{1D346CCC-2790-B4BF-0DBA-85C7BBB70EEC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440365"/>
            <a:ext cx="533400" cy="533400"/>
            <a:chOff x="1824" y="2736"/>
            <a:chExt cx="336" cy="336"/>
          </a:xfrm>
        </p:grpSpPr>
        <p:sp>
          <p:nvSpPr>
            <p:cNvPr id="70" name="Oval 5">
              <a:extLst>
                <a:ext uri="{FF2B5EF4-FFF2-40B4-BE49-F238E27FC236}">
                  <a16:creationId xmlns:a16="http://schemas.microsoft.com/office/drawing/2014/main" id="{7ABAF46B-FD4B-68BC-D6DD-103A6BE3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1" name="Text Box 6">
              <a:extLst>
                <a:ext uri="{FF2B5EF4-FFF2-40B4-BE49-F238E27FC236}">
                  <a16:creationId xmlns:a16="http://schemas.microsoft.com/office/drawing/2014/main" id="{88FE5367-8833-D6A0-CD9B-C6A9BAEB5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2" name="Group 7">
            <a:extLst>
              <a:ext uri="{FF2B5EF4-FFF2-40B4-BE49-F238E27FC236}">
                <a16:creationId xmlns:a16="http://schemas.microsoft.com/office/drawing/2014/main" id="{6F367E3F-EACC-5EB1-A57F-D3C828F176C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4272"/>
            <a:ext cx="533400" cy="533400"/>
            <a:chOff x="1824" y="2736"/>
            <a:chExt cx="336" cy="336"/>
          </a:xfrm>
        </p:grpSpPr>
        <p:sp>
          <p:nvSpPr>
            <p:cNvPr id="73" name="Oval 8">
              <a:extLst>
                <a:ext uri="{FF2B5EF4-FFF2-40B4-BE49-F238E27FC236}">
                  <a16:creationId xmlns:a16="http://schemas.microsoft.com/office/drawing/2014/main" id="{33A68FE8-7AAF-C929-B96D-A4F997D26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56A53356-4062-58E4-54B3-69A2A037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33ED1C2D-6327-0999-A943-818A52011D74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1202365"/>
            <a:ext cx="533400" cy="533400"/>
            <a:chOff x="1824" y="2736"/>
            <a:chExt cx="336" cy="336"/>
          </a:xfrm>
        </p:grpSpPr>
        <p:sp>
          <p:nvSpPr>
            <p:cNvPr id="76" name="Oval 11">
              <a:extLst>
                <a:ext uri="{FF2B5EF4-FFF2-40B4-BE49-F238E27FC236}">
                  <a16:creationId xmlns:a16="http://schemas.microsoft.com/office/drawing/2014/main" id="{29395501-0784-D157-1D84-E15E019E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Text Box 12">
              <a:extLst>
                <a:ext uri="{FF2B5EF4-FFF2-40B4-BE49-F238E27FC236}">
                  <a16:creationId xmlns:a16="http://schemas.microsoft.com/office/drawing/2014/main" id="{685B2FFF-33AC-E15C-E71A-202D308DF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78" name="Line 19">
            <a:extLst>
              <a:ext uri="{FF2B5EF4-FFF2-40B4-BE49-F238E27FC236}">
                <a16:creationId xmlns:a16="http://schemas.microsoft.com/office/drawing/2014/main" id="{8D1B33DD-EF71-24E5-0AFD-06DC7C97B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5836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20">
            <a:extLst>
              <a:ext uri="{FF2B5EF4-FFF2-40B4-BE49-F238E27FC236}">
                <a16:creationId xmlns:a16="http://schemas.microsoft.com/office/drawing/2014/main" id="{733B3559-9503-9904-AD5C-DD6E7B6E8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89756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Line 23">
            <a:extLst>
              <a:ext uri="{FF2B5EF4-FFF2-40B4-BE49-F238E27FC236}">
                <a16:creationId xmlns:a16="http://schemas.microsoft.com/office/drawing/2014/main" id="{9970090A-BBC2-B40D-02E2-8F9163B945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51656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882EE152-6B3A-1E9B-B760-6A6C16C49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98805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82" name="Text Box 27">
            <a:extLst>
              <a:ext uri="{FF2B5EF4-FFF2-40B4-BE49-F238E27FC236}">
                <a16:creationId xmlns:a16="http://schemas.microsoft.com/office/drawing/2014/main" id="{BE4B8C07-5437-1267-4129-2842412F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63748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886FB61D-CE3A-6B98-14AF-75984B1FB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19466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1EBE46-02EE-3E5D-5512-7F4DC6005C28}"/>
              </a:ext>
            </a:extLst>
          </p:cNvPr>
          <p:cNvCxnSpPr/>
          <p:nvPr/>
        </p:nvCxnSpPr>
        <p:spPr>
          <a:xfrm>
            <a:off x="163947" y="3393015"/>
            <a:ext cx="888157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4F86256E-63DC-5CB2-6DF4-9CF8ABEE34C7}"/>
              </a:ext>
            </a:extLst>
          </p:cNvPr>
          <p:cNvGraphicFramePr>
            <a:graphicFrameLocks/>
          </p:cNvGraphicFramePr>
          <p:nvPr/>
        </p:nvGraphicFramePr>
        <p:xfrm>
          <a:off x="4773833" y="5248155"/>
          <a:ext cx="1408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8CB999E-BD8A-53E7-49E1-6424239A8495}"/>
              </a:ext>
            </a:extLst>
          </p:cNvPr>
          <p:cNvSpPr txBox="1">
            <a:spLocks/>
          </p:cNvSpPr>
          <p:nvPr/>
        </p:nvSpPr>
        <p:spPr>
          <a:xfrm>
            <a:off x="1985135" y="1680565"/>
            <a:ext cx="71397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78D64A7-33C4-05E2-B49C-CED99EFDC644}"/>
              </a:ext>
            </a:extLst>
          </p:cNvPr>
          <p:cNvGrpSpPr>
            <a:grpSpLocks/>
          </p:cNvGrpSpPr>
          <p:nvPr/>
        </p:nvGrpSpPr>
        <p:grpSpPr bwMode="auto">
          <a:xfrm>
            <a:off x="87747" y="3953805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E9A71AF-65F6-C15B-E97D-8B8DD5144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5C0A9519-399B-12E3-0553-6BEDC0FCD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059AA3D-6D66-F3CF-BE36-10EA96755D72}"/>
              </a:ext>
            </a:extLst>
          </p:cNvPr>
          <p:cNvGrpSpPr>
            <a:grpSpLocks/>
          </p:cNvGrpSpPr>
          <p:nvPr/>
        </p:nvGrpSpPr>
        <p:grpSpPr bwMode="auto">
          <a:xfrm>
            <a:off x="1244815" y="3517712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F04F6F6-7B25-CDE9-4EA7-32D3921B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7381BE37-47FE-89BD-6400-28850099B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63"/>
              <a:ext cx="28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5593FE-1B46-F8EA-269D-FF933A0196C6}"/>
              </a:ext>
            </a:extLst>
          </p:cNvPr>
          <p:cNvGrpSpPr>
            <a:grpSpLocks/>
          </p:cNvGrpSpPr>
          <p:nvPr/>
        </p:nvGrpSpPr>
        <p:grpSpPr bwMode="auto">
          <a:xfrm>
            <a:off x="1230747" y="4715805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E477D005-6E23-587F-5D14-20CE19751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B9630724-CC06-8059-EDA3-603F9EFDC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72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7FB5D5DE-6875-A053-746B-69741848C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1147" y="3871803"/>
            <a:ext cx="647697" cy="2600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AC607D4F-C08C-C363-C4AF-77D4442AA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46" y="4411005"/>
            <a:ext cx="747933" cy="476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7D00BCC6-7B75-355A-765E-3F7002A20A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547" y="4030005"/>
            <a:ext cx="0" cy="6858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81D4A67-0007-A7E8-E147-39BCE9E76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" y="450149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DBF29AED-DF6C-B8A3-B241-4A1203A4F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847" y="415092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0CC0F40F-B532-DB5C-EF66-F9A62014E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82" y="37081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2777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41204</TotalTime>
  <Words>4278</Words>
  <Application>Microsoft Office PowerPoint</Application>
  <PresentationFormat>On-screen Show (4:3)</PresentationFormat>
  <Paragraphs>1289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DejaVu Sans Mono</vt:lpstr>
      <vt:lpstr>LucidaGrande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5.0 Shortest Paths</vt:lpstr>
      <vt:lpstr>Lecture Goals</vt:lpstr>
      <vt:lpstr>Shortest Paths in an Edge-weighted Digraph</vt:lpstr>
      <vt:lpstr>Edge Relaxation</vt:lpstr>
      <vt:lpstr>Generic Shortest-paths Algorithm</vt:lpstr>
      <vt:lpstr>Dijkstra's Algorithm</vt:lpstr>
      <vt:lpstr>Dijkstra’s Algorithm: Correctness Proof</vt:lpstr>
      <vt:lpstr>Toy Example: find shortest path starting from source node S for undirected graph</vt:lpstr>
      <vt:lpstr>Toy Example: find shortest path starting from source node S for directed graph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Visit Node C</vt:lpstr>
      <vt:lpstr>End of Algorithm</vt:lpstr>
      <vt:lpstr>Getting the Shortest Path from A to C</vt:lpstr>
      <vt:lpstr>Dijkstra’s Algorithm Example 2</vt:lpstr>
      <vt:lpstr>Initialize</vt:lpstr>
      <vt:lpstr>Visit Node A </vt:lpstr>
      <vt:lpstr>Visit Node C </vt:lpstr>
      <vt:lpstr>Visit Node B </vt:lpstr>
      <vt:lpstr>Visit Node E </vt:lpstr>
      <vt:lpstr>Visit Node D </vt:lpstr>
      <vt:lpstr>Dijkstra’s Algorithm Example 3</vt:lpstr>
      <vt:lpstr>Dijkstra’s Algorithm Example 4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1199</cp:revision>
  <cp:lastPrinted>2024-11-04T21:27:29Z</cp:lastPrinted>
  <dcterms:created xsi:type="dcterms:W3CDTF">2018-08-13T22:58:39Z</dcterms:created>
  <dcterms:modified xsi:type="dcterms:W3CDTF">2024-11-14T16:08:36Z</dcterms:modified>
</cp:coreProperties>
</file>